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13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7" r:id="rId12"/>
  </p:sldIdLst>
  <p:sldSz cx="12192000" cy="6858000"/>
  <p:notesSz cx="6858000" cy="9144000"/>
  <p:defaultTextStyle>
    <a:defPPr>
      <a:defRPr lang="sv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1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648"/>
  </p:normalViewPr>
  <p:slideViewPr>
    <p:cSldViewPr snapToGrid="0" snapToObjects="1" showGuides="1">
      <p:cViewPr varScale="1">
        <p:scale>
          <a:sx n="81" d="100"/>
          <a:sy n="81" d="100"/>
        </p:scale>
        <p:origin x="216" y="6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5" d="100"/>
          <a:sy n="85" d="100"/>
        </p:scale>
        <p:origin x="392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46F79-6B47-C843-815C-283090E30B87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FI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7767C-8259-A94A-B3BA-3662ADC80D00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660569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7767C-8259-A94A-B3BA-3662ADC80D00}" type="slidenum">
              <a:rPr lang="sv-FI" smtClean="0"/>
              <a:t>1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70427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7767C-8259-A94A-B3BA-3662ADC80D00}" type="slidenum">
              <a:rPr lang="sv-FI" smtClean="0"/>
              <a:t>10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221497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7ADFBC1-8ED5-A442-B1A6-960F9211F2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A135547C-BB85-D548-911B-6F717C7336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E70C3BA-376C-3542-8E37-19E1BCFEE6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DD3F82D-B2B4-D14F-8B81-21FB8CFFD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F4873E7-F80E-9B44-9860-30BD38F92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249394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9855646-7711-E847-AD89-953A6106E7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535EF0A-A99B-DF4F-84E5-BA675CDFBA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9FF115E-17E8-4A48-AFDC-D275E0944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14952C8-ADD1-9D4F-8091-5DBBF7FD8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6F48929-8509-9845-A9E0-41434846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254572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F90FAA7-1ABD-8D4C-BD0A-08119675B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A01C858-EE4F-BA43-AABA-C94F8F6B8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FA7883A-6416-A541-94C3-01C716769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DBFC7DF-0BC1-924E-A095-3220C9003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D64F60-9E63-B945-8878-2689B1D8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52207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DC3EC5-C164-AC41-AAD3-706261A33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CF7C9DF-5AAF-3340-B69E-CA1C21CD4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DC7F45E-F1E7-694F-A945-8FDE8D8EE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C8E87FF-7AF2-014A-98AA-1D694784A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2CECCB5-ECB5-5448-86A4-9627690EB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879135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DB86E9E-99C5-604C-8412-D1B2E46B7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D7D8DEB-3533-A244-8878-63129B724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8214464-EFD8-C345-B0E8-C63970BD38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3DCA1FF-BECB-2B4A-B3C7-1B3E9E294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1AD1F09-BE4A-5A4D-85EE-5263576A2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2F7650D-7997-4642-A3D9-FF5678FBC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111785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BE8812-F6A6-7348-B31E-13BDA0AE4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994C0E4-3F91-3B47-8081-4E0AC741E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7B2F753C-6D3E-9641-8692-FF56801D3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E1F1F94-A9E9-5546-B0F9-4324E7C81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736480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ED8D702-086F-3644-955B-F6FEA1747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C3FA89E2-0AD8-E446-A879-CD3071E18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DF1BC63-DD6C-2A4B-97FB-37FC7BCFB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161063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94DD7BC-E359-8A46-A880-C5C889DDC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B491CAA-057F-694E-A7B5-DA497BA6C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32300F6-AE03-724D-A20A-EA1CF311E1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31DB52-3FB3-FA45-96CF-DC4905627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21B1243-A396-C944-A9FF-C37A9FE59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456F169-032C-A54C-B2E3-DA8985920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632669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9855646-7711-E847-AD89-953A6106E70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 eaLnBrk="1" hangingPunct="1">
              <a:spcBef>
                <a:spcPct val="0"/>
              </a:spcBef>
              <a:buNone/>
              <a:defRPr sz="3600"/>
            </a:lvl1pPr>
          </a:lstStyle>
          <a:p>
            <a:pPr eaLnBrk="1" hangingPunct="1">
              <a:spcBef>
                <a:spcPct val="0"/>
              </a:spcBef>
              <a:buNone/>
            </a:pPr>
            <a:r>
              <a:rPr lang="fi-FI" dirty="0" err="1">
                <a:solidFill>
                  <a:schemeClr val="bg1"/>
                </a:solidFill>
              </a:rPr>
              <a:t>Sista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sidan</a:t>
            </a:r>
            <a:r>
              <a:rPr lang="fi-FI" dirty="0">
                <a:solidFill>
                  <a:schemeClr val="bg1"/>
                </a:solidFill>
              </a:rPr>
              <a:t> i </a:t>
            </a:r>
            <a:r>
              <a:rPr lang="fi-FI" dirty="0" err="1">
                <a:solidFill>
                  <a:schemeClr val="bg1"/>
                </a:solidFill>
              </a:rPr>
              <a:t>presentationen</a:t>
            </a:r>
            <a:r>
              <a:rPr lang="fi-FI" dirty="0">
                <a:solidFill>
                  <a:schemeClr val="bg1"/>
                </a:solidFill>
              </a:rPr>
              <a:t>. 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535EF0A-A99B-DF4F-84E5-BA675CDFBA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145280"/>
            <a:ext cx="9144000" cy="1112520"/>
          </a:xfrm>
        </p:spPr>
        <p:txBody>
          <a:bodyPr/>
          <a:lstStyle>
            <a:lvl1pPr marL="0" indent="0" algn="ctr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Följ oss!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9FF115E-17E8-4A48-AFDC-D275E0944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14952C8-ADD1-9D4F-8091-5DBBF7FD8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6F48929-8509-9845-A9E0-41434846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930309-0A62-964E-ADEA-49E80F0436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96461" y="5084427"/>
            <a:ext cx="682372" cy="576545"/>
          </a:xfrm>
          <a:prstGeom prst="rect">
            <a:avLst/>
          </a:prstGeom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C555CDAD-020C-AD45-9BA7-5547338BDD3F}"/>
              </a:ext>
            </a:extLst>
          </p:cNvPr>
          <p:cNvSpPr txBox="1"/>
          <p:nvPr userDrawn="1"/>
        </p:nvSpPr>
        <p:spPr>
          <a:xfrm>
            <a:off x="5178833" y="5203081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FI" sz="2000" dirty="0">
                <a:solidFill>
                  <a:schemeClr val="bg1"/>
                </a:solidFill>
              </a:rPr>
              <a:t>KulturÖsterbotten</a:t>
            </a:r>
          </a:p>
        </p:txBody>
      </p:sp>
    </p:spTree>
    <p:extLst>
      <p:ext uri="{BB962C8B-B14F-4D97-AF65-F5344CB8AC3E}">
        <p14:creationId xmlns:p14="http://schemas.microsoft.com/office/powerpoint/2010/main" val="246878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DC6B0C-357B-3F46-8767-EDBDB2CD8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F12A247-1D9F-DE4A-9BE5-43A37820C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CDE1342-D05D-A74A-AEB5-280EAA65D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D0489C9-D5FA-B24A-AD72-B892E6080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E94464F-78EE-C146-896F-D85A5F12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7082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3AA5F6-4640-2645-9353-B4D3BBF30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6B449-E274-F142-9F9D-C6EC864D1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1ED9C39-D109-054B-8169-C38993E1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81816C9-BFFF-6E4B-9068-848889EA4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82A502C-06F3-5746-9A01-38B1D09C5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66431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114B19D-A00C-C84D-A561-207CAEDEE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47EBF37-469F-B246-8CB5-E3C2FD5D48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9CAD7DB-4CBD-4C4A-9684-9C931779D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045E4BC-AAFC-0C43-90BA-6E55B177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481ED3-0F9B-4747-AA99-A71E4DC01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FDCEEA5-525A-8F4F-AA9B-BC2B116A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082133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64A316C-DA8C-024B-BAD3-55F9DC022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3E8B034-28C2-3547-9B23-DA1B1458E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7212ED5-3F92-654C-80B5-F45CA72C1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8D4DBC8-1C37-9F47-BC6C-6705B9FC42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E9FA3766-79BD-BF48-BE59-17ED70FF51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6B713025-224B-C248-8938-8F3001BE1E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3D8291C4-0132-9746-B86A-B76BC1A81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0EC22100-DCD8-A244-9D1A-3BA057690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46113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A6387AB-F2AF-F54B-AAA4-1842255E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432A8C8-D25C-634A-A4E2-807397515D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125541E1-6EE1-C646-981C-7C4D55D8A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3BCD4130-06CD-6041-8560-41FB7174C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06898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FEC3228-826D-6244-8B2C-A025E8C51D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115AAF01-0A1A-184E-9A49-8522AD6E8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9CC92FD-EB1B-3C48-BFD6-FA94B1711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50082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FF477B9-495E-8344-A136-25402EC59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906CCFE9-6FDC-6944-A144-BEC91C6C6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FI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8800F58-92C1-874E-96F3-C9D76153F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30C3385-53E1-614A-8C41-6CFC06005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254A378-913D-ED4C-A3AC-0CE9FA446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A8CB41D-C8CD-3E45-98F2-71218C51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92795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27FC61B-D828-344C-98B7-ECADB9C88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6D5E812A-CCE7-0E4A-A938-EAC526BB6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9771069-DFEC-6349-868F-95085AB26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55348B1-50D1-7944-864D-F4F405912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34843A1-3A2A-FF44-9134-3E9E359DD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97109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C47D01B2-DD24-2D4F-A9D3-4C42E8289B91}"/>
              </a:ext>
            </a:extLst>
          </p:cNvPr>
          <p:cNvSpPr/>
          <p:nvPr userDrawn="1"/>
        </p:nvSpPr>
        <p:spPr>
          <a:xfrm>
            <a:off x="1" y="0"/>
            <a:ext cx="648181" cy="6858000"/>
          </a:xfrm>
          <a:prstGeom prst="rect">
            <a:avLst/>
          </a:prstGeom>
          <a:solidFill>
            <a:srgbClr val="661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chemeClr val="bg1"/>
              </a:solidFill>
            </a:endParaRPr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494E2F14-2816-8E4F-8D71-002F6FC59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7B1DD5B-B555-F540-9923-C0F988BB1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2DDB5165-BE9B-3648-960D-0006CCA57A8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255170" y="5354189"/>
            <a:ext cx="1750147" cy="1316482"/>
          </a:xfrm>
          <a:prstGeom prst="rect">
            <a:avLst/>
          </a:prstGeom>
        </p:spPr>
      </p:pic>
      <p:sp>
        <p:nvSpPr>
          <p:cNvPr id="10" name="textruta 9">
            <a:extLst>
              <a:ext uri="{FF2B5EF4-FFF2-40B4-BE49-F238E27FC236}">
                <a16:creationId xmlns:a16="http://schemas.microsoft.com/office/drawing/2014/main" id="{ACA517EB-5FA0-6149-8C72-A27FA246CBB0}"/>
              </a:ext>
            </a:extLst>
          </p:cNvPr>
          <p:cNvSpPr txBox="1"/>
          <p:nvPr userDrawn="1"/>
        </p:nvSpPr>
        <p:spPr>
          <a:xfrm>
            <a:off x="4174602" y="6315597"/>
            <a:ext cx="3842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FI" sz="1200" dirty="0">
                <a:solidFill>
                  <a:srgbClr val="661929"/>
                </a:solidFill>
              </a:rPr>
              <a:t>www.kulturosterbotten.fi</a:t>
            </a:r>
          </a:p>
        </p:txBody>
      </p:sp>
    </p:spTree>
    <p:extLst>
      <p:ext uri="{BB962C8B-B14F-4D97-AF65-F5344CB8AC3E}">
        <p14:creationId xmlns:p14="http://schemas.microsoft.com/office/powerpoint/2010/main" val="3668162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29578FE8-17AD-FA46-9252-B6B1C0928556}"/>
              </a:ext>
            </a:extLst>
          </p:cNvPr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661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chemeClr val="bg1"/>
              </a:solidFill>
            </a:endParaRP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39BB75CF-B3C0-0F46-B994-231FB1DB6F9C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66769" y="5381897"/>
            <a:ext cx="1695946" cy="1275712"/>
          </a:xfrm>
          <a:prstGeom prst="rect">
            <a:avLst/>
          </a:prstGeom>
        </p:spPr>
      </p:pic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1FBB43C-4740-D74A-8A56-AEE7D6ABF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54893EC-D7B5-4244-A1C4-2C14A9E1D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14993B7-FF57-1245-B7AA-F8506876BD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C3B78-8D1E-A940-A77E-F445AD07C993}" type="datetimeFigureOut">
              <a:rPr lang="sv-FI" smtClean="0"/>
              <a:t>14-10-2020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6D6B8D-6B11-3E4A-B7A5-662CD3509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C16ADB7-B1A0-E04A-8DF7-6AA864AB2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23C64206-7AD5-0B4D-AFF4-609DF015E996}"/>
              </a:ext>
            </a:extLst>
          </p:cNvPr>
          <p:cNvSpPr txBox="1"/>
          <p:nvPr userDrawn="1"/>
        </p:nvSpPr>
        <p:spPr>
          <a:xfrm>
            <a:off x="4174602" y="6315597"/>
            <a:ext cx="3842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FI" sz="1200" dirty="0">
                <a:solidFill>
                  <a:schemeClr val="bg1"/>
                </a:solidFill>
              </a:rPr>
              <a:t>www.kulturosterbotten.fi</a:t>
            </a:r>
          </a:p>
        </p:txBody>
      </p:sp>
    </p:spTree>
    <p:extLst>
      <p:ext uri="{BB962C8B-B14F-4D97-AF65-F5344CB8AC3E}">
        <p14:creationId xmlns:p14="http://schemas.microsoft.com/office/powerpoint/2010/main" val="352787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CF273180-A609-594C-86FD-01BCA60114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FI" dirty="0">
                <a:solidFill>
                  <a:schemeClr val="tx1">
                    <a:alpha val="0"/>
                  </a:schemeClr>
                </a:solidFill>
              </a:rPr>
              <a:t>KulturÖsterbotten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029D0A1-CBA1-A041-BD25-80F74DD34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57194"/>
            <a:ext cx="9144000" cy="500605"/>
          </a:xfrm>
        </p:spPr>
        <p:txBody>
          <a:bodyPr>
            <a:normAutofit/>
          </a:bodyPr>
          <a:lstStyle/>
          <a:p>
            <a:r>
              <a:rPr lang="sv-FI" dirty="0"/>
              <a:t>Ger kulturen synlighet och möjlighet</a:t>
            </a:r>
          </a:p>
        </p:txBody>
      </p:sp>
      <p:pic>
        <p:nvPicPr>
          <p:cNvPr id="7" name="Bildobjekt 6" descr="Logo på Kultur Österbotten">
            <a:extLst>
              <a:ext uri="{FF2B5EF4-FFF2-40B4-BE49-F238E27FC236}">
                <a16:creationId xmlns:a16="http://schemas.microsoft.com/office/drawing/2014/main" id="{2FA57227-D0B9-7040-A65C-66289A728E0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772" y="1099986"/>
            <a:ext cx="4659907" cy="350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3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95DA35C-392B-334E-AEBD-801BC4EFBB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FI" dirty="0">
                <a:solidFill>
                  <a:schemeClr val="bg1">
                    <a:alpha val="0"/>
                  </a:schemeClr>
                </a:solidFill>
              </a:rPr>
              <a:t>KulturÖsterbotten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77D48E2A-E054-3346-87C5-8309A57856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FI" dirty="0"/>
              <a:t>Följ oss!</a:t>
            </a:r>
          </a:p>
        </p:txBody>
      </p:sp>
      <p:pic>
        <p:nvPicPr>
          <p:cNvPr id="5" name="Bildobjekt 4" descr="Logo på Kultur Österbotten">
            <a:extLst>
              <a:ext uri="{FF2B5EF4-FFF2-40B4-BE49-F238E27FC236}">
                <a16:creationId xmlns:a16="http://schemas.microsoft.com/office/drawing/2014/main" id="{72D3FCC6-09D6-8B4D-B382-232295D63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538" y="835056"/>
            <a:ext cx="3978352" cy="2992566"/>
          </a:xfrm>
          <a:prstGeom prst="rect">
            <a:avLst/>
          </a:prstGeom>
        </p:spPr>
      </p:pic>
      <p:sp>
        <p:nvSpPr>
          <p:cNvPr id="6" name="Underrubrik 2">
            <a:extLst>
              <a:ext uri="{FF2B5EF4-FFF2-40B4-BE49-F238E27FC236}">
                <a16:creationId xmlns:a16="http://schemas.microsoft.com/office/drawing/2014/main" id="{B38EE5A5-8479-AC42-BA64-7BBF392AB491}"/>
              </a:ext>
            </a:extLst>
          </p:cNvPr>
          <p:cNvSpPr txBox="1">
            <a:spLocks/>
          </p:cNvSpPr>
          <p:nvPr/>
        </p:nvSpPr>
        <p:spPr>
          <a:xfrm>
            <a:off x="1548714" y="5945702"/>
            <a:ext cx="9144000" cy="263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sv-FI" altLang="sv-FI" sz="1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KulturÖsterbotten är en del av Svenska Österbottens förbund för utbildning och kultur.</a:t>
            </a:r>
          </a:p>
        </p:txBody>
      </p:sp>
    </p:spTree>
    <p:extLst>
      <p:ext uri="{BB962C8B-B14F-4D97-AF65-F5344CB8AC3E}">
        <p14:creationId xmlns:p14="http://schemas.microsoft.com/office/powerpoint/2010/main" val="2379503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FD5E0A6-734D-EC44-BA24-B1516A93A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/>
              <a:t>Välkommen till KulturÖsterbotten!</a:t>
            </a:r>
            <a:br>
              <a:rPr lang="sv-FI" dirty="0"/>
            </a:b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502DEA7-CD42-9943-8B8A-38B9A5B8F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endParaRPr lang="sv-FI" dirty="0"/>
          </a:p>
          <a:p>
            <a:pPr>
              <a:spcBef>
                <a:spcPts val="0"/>
              </a:spcBef>
              <a:defRPr/>
            </a:pPr>
            <a:r>
              <a:rPr lang="sv-FI" dirty="0"/>
              <a:t>KulturÖsterbotten är en regional kulturenhet, </a:t>
            </a:r>
            <a:br>
              <a:rPr lang="sv-FI" dirty="0"/>
            </a:br>
            <a:r>
              <a:rPr lang="sv-FI" dirty="0"/>
              <a:t>som i sin verksamhet strävar efter att utveckla</a:t>
            </a:r>
          </a:p>
          <a:p>
            <a:pPr>
              <a:spcBef>
                <a:spcPts val="0"/>
              </a:spcBef>
              <a:defRPr/>
            </a:pPr>
            <a:endParaRPr lang="sv-FI" dirty="0"/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sv-FI" dirty="0"/>
              <a:t>en tydlig svenskösterbottnisk kulturidentitet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sv-FI" dirty="0"/>
              <a:t>kreativa aktiviteter i samverkan på alla nivåer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sv-FI" dirty="0"/>
              <a:t>ett fördjupat samarbete vad gäller kultur på alla nivåer.</a:t>
            </a:r>
          </a:p>
          <a:p>
            <a:pPr>
              <a:spcBef>
                <a:spcPts val="0"/>
              </a:spcBef>
              <a:defRPr/>
            </a:pPr>
            <a:endParaRPr lang="sv-FI" dirty="0"/>
          </a:p>
          <a:p>
            <a:pPr>
              <a:spcBef>
                <a:spcPts val="0"/>
              </a:spcBef>
              <a:defRPr/>
            </a:pPr>
            <a:r>
              <a:rPr lang="sv-FI" dirty="0"/>
              <a:t>Vision: </a:t>
            </a:r>
          </a:p>
          <a:p>
            <a:pPr>
              <a:spcBef>
                <a:spcPts val="0"/>
              </a:spcBef>
              <a:defRPr/>
            </a:pPr>
            <a:r>
              <a:rPr lang="sv-FI" sz="2000" i="1" dirty="0"/>
              <a:t>KulturÖsterbotten ger kulturen synlighet och möjlighet.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712574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FBEA3C0-C503-B047-923A-3453278B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altLang="sv-FI" dirty="0"/>
              <a:t>Ledning och samarbete</a:t>
            </a:r>
            <a:br>
              <a:rPr lang="sv-FI" altLang="sv-FI" dirty="0"/>
            </a:b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AFF1C8A-A17C-0B4A-A946-BFAEC635A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Verksamheten vid KulturÖsterbotten leds av en </a:t>
            </a:r>
            <a:r>
              <a:rPr lang="sv-FI" altLang="sv-FI" b="1" dirty="0"/>
              <a:t>kultursektion </a:t>
            </a:r>
            <a:r>
              <a:rPr lang="sv-FI" altLang="sv-FI" dirty="0"/>
              <a:t>med kulturchef </a:t>
            </a:r>
            <a:r>
              <a:rPr lang="sv-FI" altLang="sv-FI" i="1" dirty="0"/>
              <a:t>Ann-Maj Björkell-Holm</a:t>
            </a:r>
            <a:r>
              <a:rPr lang="sv-FI" altLang="sv-FI" dirty="0"/>
              <a:t> som föredragande. (Frågor som gäller Wasa Teater föredras av teaterchefen. Kultursektionen är ett gemensamt organ för KulturÖsterbotten och Wasa Teater.)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I planerings- och utvecklingsfrågor samarbetar KulturÖsterbotten bl.a. med kulturenheten vid </a:t>
            </a:r>
            <a:r>
              <a:rPr lang="sv-FI" altLang="sv-FI" b="1" dirty="0"/>
              <a:t>Österbottens förbund</a:t>
            </a:r>
            <a:r>
              <a:rPr lang="sv-FI" altLang="sv-FI" dirty="0"/>
              <a:t>, som har ett regionalt ansvar för den finskspråkiga kulturverksamheten i Österbotten. 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De </a:t>
            </a:r>
            <a:r>
              <a:rPr lang="sv-FI" altLang="sv-FI" b="1" dirty="0"/>
              <a:t>kulturansvariga tjänstemännen </a:t>
            </a:r>
            <a:r>
              <a:rPr lang="sv-FI" altLang="sv-FI" dirty="0"/>
              <a:t>i kommunerna är nyckelpersoner när det gäller samarbetet med de fjorton medlemskommunerna. 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KulturÖsterbotten samarbetar kring olika projekt även med aktörer på riksnivå samt på nordisk och internationell nivå.</a:t>
            </a:r>
          </a:p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290745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A280B4E-E729-054E-9F1C-1250208D2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/>
              <a:t>Kultursektionen</a:t>
            </a:r>
            <a:br>
              <a:rPr lang="sv-FI" dirty="0"/>
            </a:b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A5AC711-0922-044D-AAED-A558DBC75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sv-FI" dirty="0"/>
              <a:t>Kultursektionen består av nio ledamöter. Under pågående mandatperiod har sektionen följande sammansättning (inom parentes: de personliga ersättarna):</a:t>
            </a:r>
          </a:p>
          <a:p>
            <a:pPr>
              <a:spcBef>
                <a:spcPts val="0"/>
              </a:spcBef>
              <a:defRPr/>
            </a:pPr>
            <a:endParaRPr lang="sv-FI" dirty="0"/>
          </a:p>
          <a:p>
            <a:pPr marL="285750" indent="-285750">
              <a:spcBef>
                <a:spcPts val="0"/>
              </a:spcBef>
              <a:defRPr/>
            </a:pPr>
            <a:r>
              <a:rPr lang="sv-FI" dirty="0"/>
              <a:t>ordförande Ulla Granfors, Vasa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(Magdalena Snickars)</a:t>
            </a:r>
          </a:p>
          <a:p>
            <a:pPr marL="285750" indent="-285750">
              <a:spcBef>
                <a:spcPts val="0"/>
              </a:spcBef>
              <a:defRPr/>
            </a:pPr>
            <a:r>
              <a:rPr lang="sv-FI" dirty="0"/>
              <a:t>vice ordförande Johanna Överfors, Pedersöre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(Christer Bogren)</a:t>
            </a:r>
          </a:p>
          <a:p>
            <a:pPr marL="285750" indent="-285750">
              <a:spcBef>
                <a:spcPts val="0"/>
              </a:spcBef>
              <a:defRPr/>
            </a:pPr>
            <a:r>
              <a:rPr lang="sv-FI" dirty="0"/>
              <a:t>Christina Nygård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(Victor Ohlis)</a:t>
            </a:r>
          </a:p>
          <a:p>
            <a:pPr marL="285750" indent="-285750">
              <a:spcBef>
                <a:spcPts val="0"/>
              </a:spcBef>
              <a:defRPr/>
            </a:pPr>
            <a:r>
              <a:rPr lang="sv-FI" dirty="0"/>
              <a:t>Thomas Karv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(Monica Grankulla-Häggblom)</a:t>
            </a:r>
          </a:p>
          <a:p>
            <a:pPr marL="285750" indent="-285750">
              <a:spcBef>
                <a:spcPts val="0"/>
              </a:spcBef>
              <a:defRPr/>
            </a:pPr>
            <a:r>
              <a:rPr lang="sv-FI" dirty="0"/>
              <a:t>Kenth Nedergård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(Alf Burman)</a:t>
            </a:r>
          </a:p>
          <a:p>
            <a:pPr marL="285750" indent="-285750">
              <a:spcBef>
                <a:spcPts val="0"/>
              </a:spcBef>
              <a:defRPr/>
            </a:pPr>
            <a:r>
              <a:rPr lang="sv-FI" dirty="0"/>
              <a:t>Carl-Gustav Mangs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(Lisbeth Saxberg-Blomqvist)</a:t>
            </a:r>
          </a:p>
          <a:p>
            <a:pPr marL="285750" indent="-285750">
              <a:spcBef>
                <a:spcPts val="0"/>
              </a:spcBef>
              <a:defRPr/>
            </a:pPr>
            <a:r>
              <a:rPr lang="sv-FI" dirty="0"/>
              <a:t>Lotta Saarikoski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(Ursula Dannbom)</a:t>
            </a:r>
          </a:p>
          <a:p>
            <a:pPr marL="285750" indent="-285750">
              <a:spcBef>
                <a:spcPts val="0"/>
              </a:spcBef>
              <a:defRPr/>
            </a:pPr>
            <a:r>
              <a:rPr lang="sv-FI" dirty="0"/>
              <a:t>Anita Viik-Ingvesgård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(Björn Öst)</a:t>
            </a:r>
          </a:p>
          <a:p>
            <a:pPr marL="285750" indent="-285750">
              <a:spcBef>
                <a:spcPts val="0"/>
              </a:spcBef>
              <a:defRPr/>
            </a:pPr>
            <a:r>
              <a:rPr lang="sv-FI" dirty="0"/>
              <a:t>Mats-Johan Kaars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(Maria Nygård)</a:t>
            </a:r>
          </a:p>
          <a:p>
            <a:pPr>
              <a:spcBef>
                <a:spcPts val="0"/>
              </a:spcBef>
              <a:defRPr/>
            </a:pPr>
            <a:endParaRPr lang="sv-FI" dirty="0"/>
          </a:p>
          <a:p>
            <a:pPr>
              <a:spcBef>
                <a:spcPts val="0"/>
              </a:spcBef>
              <a:defRPr/>
            </a:pPr>
            <a:r>
              <a:rPr lang="sv-FI" dirty="0"/>
              <a:t>Personalen vid Wasa Teater representeras i kultursektionen av Jeremy Crotts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(Nina Dahl-Tallgren) </a:t>
            </a:r>
            <a:r>
              <a:rPr lang="sv-FI" dirty="0"/>
              <a:t>och Jonas Bergqvist </a:t>
            </a:r>
            <a:r>
              <a:rPr lang="sv-FI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(Lina Ekblad).</a:t>
            </a:r>
          </a:p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680617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328D9B-17F4-EC4D-9412-F86E7A32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altLang="sv-FI" dirty="0"/>
              <a:t>Verksamhetsställen och personal</a:t>
            </a:r>
            <a:br>
              <a:rPr lang="sv-FI" altLang="sv-FI" dirty="0"/>
            </a:b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98159F4-10D9-C74C-9E93-3801BD338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KulturÖsterbotten har sitt kansli på </a:t>
            </a:r>
            <a:r>
              <a:rPr lang="sv-FI" altLang="sv-FI" b="1" dirty="0"/>
              <a:t>Kungsgårdsvägen 46 A i Vasa</a:t>
            </a:r>
            <a:r>
              <a:rPr lang="sv-FI" altLang="sv-FI" dirty="0"/>
              <a:t>. Där arbetar kulturchef </a:t>
            </a:r>
            <a:r>
              <a:rPr lang="sv-FI" altLang="sv-FI" i="1" dirty="0"/>
              <a:t>Ann-Maj Björkell-Holm</a:t>
            </a:r>
            <a:r>
              <a:rPr lang="sv-FI" altLang="sv-FI" dirty="0"/>
              <a:t> och informationssekreterare </a:t>
            </a:r>
            <a:r>
              <a:rPr lang="sv-FI" altLang="sv-FI" i="1" dirty="0"/>
              <a:t>Carola Harmaakivi </a:t>
            </a:r>
            <a:r>
              <a:rPr lang="sv-FI" altLang="sv-FI" dirty="0"/>
              <a:t>samt även ledare för olika utvecklingsprojekt. 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b="1" dirty="0"/>
              <a:t>	Luckan i Karleby </a:t>
            </a:r>
            <a:r>
              <a:rPr lang="sv-FI" altLang="sv-FI" dirty="0"/>
              <a:t>finns vid stadsbiblioteket på Storgatan 3. Där arbetar informatör </a:t>
            </a:r>
            <a:r>
              <a:rPr lang="sv-FI" altLang="sv-FI" i="1" dirty="0"/>
              <a:t>Reidunn Manderbacka</a:t>
            </a:r>
            <a:r>
              <a:rPr lang="sv-FI" altLang="sv-FI" dirty="0"/>
              <a:t>.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b="1" dirty="0"/>
              <a:t>	Luckan i Sydösterbotten </a:t>
            </a:r>
            <a:r>
              <a:rPr lang="sv-FI" altLang="sv-FI" dirty="0"/>
              <a:t>finns på Östra långgatan 49 i Kristinestad. Där arbetar informatör </a:t>
            </a:r>
            <a:r>
              <a:rPr lang="sv-FI" altLang="sv-FI" i="1" dirty="0"/>
              <a:t>Robert Westergård</a:t>
            </a:r>
            <a:r>
              <a:rPr lang="sv-FI" altLang="sv-FI" dirty="0"/>
              <a:t>. Luckan i Sydösterbotten har verksamhet även i Kaskö och Närpes.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KulturÖsterbotten driver ett internationellt gästkonstnärsresidens vid Stundars i Solf, Korsholm. Residenset heter </a:t>
            </a:r>
            <a:r>
              <a:rPr lang="sv-FI" altLang="sv-FI" b="1" dirty="0"/>
              <a:t>Ateljé Stundars</a:t>
            </a:r>
            <a:r>
              <a:rPr lang="sv-FI" altLang="sv-FI" dirty="0"/>
              <a:t>. Där arbetar varje år fyra bildkonstnärer, som bjudits in till residenset.</a:t>
            </a:r>
          </a:p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967680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80D87B7-E27A-8743-BDAC-13430591A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altLang="sv-FI" dirty="0"/>
              <a:t>Kulturprogram Österbotten 2018–</a:t>
            </a:r>
            <a:br>
              <a:rPr lang="sv-FI" altLang="sv-FI" dirty="0"/>
            </a:b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1FF9608-0B2E-634B-A345-6663743AD0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Det regionala kulturprogrammet har utarbetats i nära samarbete med kulturenheten vid Österbottens förbund – Pohjanmaan liitto. Programmet har antagits av samkommunstyrelsen vid SÖFUK och av landskapsstyrelsen vid Österbottens förbund och har därmed status som regionalt utvecklingsprogram.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endParaRPr lang="sv-FI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070C189-D4E2-A84C-91AF-C6188CEDF6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sz="2000" dirty="0"/>
              <a:t>	Vision: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i="1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i="1" dirty="0"/>
              <a:t>	I Österbotten är kulturen en integrerad del av samhället, alla invånare har tillgång till mångsidig kulturverksamhet och det finns ett brett spektrum av kunniga konst- och kulturproducenter.</a:t>
            </a:r>
          </a:p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049677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B953A59-0C38-CA4A-8AFA-50C1053DB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altLang="sv-FI" dirty="0"/>
              <a:t>Kulturprogram Österbotten 2018– omfattar sex tyngdpunktsområden:</a:t>
            </a:r>
            <a:br>
              <a:rPr lang="sv-FI" altLang="sv-FI" dirty="0"/>
            </a:b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8F0E47C-426A-8841-9A15-31C7817B1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1. Kulturen som en källa till välbefinnande i vardagen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2. Fostran och utbildning inom konst och kultur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3. Värn om kulturarv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4. Mångsidigt samarbete inom kulturens område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5. Utkomst genom kultur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6. Marknadsföring och information inom kulturen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Under varje tyngdpunktsområde nämns två–fyra utvecklingsåtgärder. Utvecklingsåtgärderna följer utvecklingslinjerna ilandsskapsstrategin för Österbotten.</a:t>
            </a:r>
          </a:p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10078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F2D6AAB-F819-854C-BA99-AA54721E1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altLang="sv-FI" dirty="0"/>
              <a:t>Projektbidrag för kulturprojekt från KulturÖsterbotten</a:t>
            </a:r>
            <a:br>
              <a:rPr lang="sv-FI" altLang="sv-FI" dirty="0"/>
            </a:b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BDDBC76-566F-C347-B59A-99072938A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KulturÖsterbotten beviljar varje år (genom beslut i kultursektionen) projektbidrag för </a:t>
            </a:r>
            <a:r>
              <a:rPr lang="sv-FI" altLang="sv-FI" b="1" dirty="0"/>
              <a:t>regionala kulturprojekt. </a:t>
            </a:r>
            <a:r>
              <a:rPr lang="sv-FI" altLang="sv-FI" dirty="0"/>
              <a:t>Med ”regionalt projekt” avses att projektet ska ha verksamhet i fler än en kommun eller på något annat sätt ha en regional betydelse på samkommunen SÖFUK:s område (Svenska Österbotten). Projektbidrag beviljas endast för projektaktiviteter, inte som ett allmänt verksamhetsbidrag.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Projektet ska vara överensstämmande med KulturÖsterbottens verksamhetsmål för år 2019 och basera sig på det regionala kulturprogrammet, Kulturprogram Österbotten, och dess tyngdpunktsområden. 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Bidrag beviljas endast registrerade samfund, organisationer och föreningar. 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	Enskilda projekt beviljas vanligen 500─5.000 euro i bidrag från KulturÖsterbotten, och kultursektionen förutsätter då att projektet har även andra inkomstkällor och/eller finansiärer.</a:t>
            </a:r>
          </a:p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977695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4BEADC3-586B-BC40-B40C-E6919FAAB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altLang="sv-FI" dirty="0"/>
              <a:t>Kontakta oss!</a:t>
            </a:r>
            <a:br>
              <a:rPr lang="sv-FI" altLang="sv-FI" dirty="0"/>
            </a:b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280CBA4-7BF6-D64F-B953-4AD7B4DDB9F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Kulturchef </a:t>
            </a:r>
            <a:r>
              <a:rPr lang="sv-FI" altLang="sv-FI" i="1" dirty="0"/>
              <a:t>Ann-Maj Björkell-Holm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tfn 044 750 3150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sz="1800" dirty="0"/>
              <a:t>e-post: ann-maj.bjorkell-holm@kulturosterbotten.fi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Informationssekreterare </a:t>
            </a:r>
            <a:r>
              <a:rPr lang="sv-FI" altLang="sv-FI" i="1" dirty="0"/>
              <a:t>Carola Harmaakivi 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tfn 050 347 0522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sz="1800" dirty="0"/>
              <a:t>e-post: carola.harmaakivi@kulturosterbotten.fi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FB56D259-E046-474B-A00F-8F7D834F69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Informatör </a:t>
            </a:r>
            <a:r>
              <a:rPr lang="sv-FI" altLang="sv-FI" i="1" dirty="0"/>
              <a:t>Reidunn Manderbacka 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(Luckan i Karleby)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tfn 050 347 0527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sz="1800" dirty="0"/>
              <a:t>e-post: karleby.luckan@kulturosterbotten.fi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sv-FI" altLang="sv-FI" dirty="0"/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Informatör </a:t>
            </a:r>
            <a:r>
              <a:rPr lang="sv-FI" altLang="sv-FI" i="1" dirty="0"/>
              <a:t>Robert Westergård 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(Luckan i Sydösterbotten)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dirty="0"/>
              <a:t>tfn 044 750 3231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sv-FI" altLang="sv-FI" sz="1800" dirty="0"/>
              <a:t>e-post: sydosterbotten.luckan@kulturosterbotten.fi</a:t>
            </a:r>
            <a:endParaRPr lang="sv-FI" sz="1800" dirty="0"/>
          </a:p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184615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</TotalTime>
  <Words>758</Words>
  <Application>Microsoft Macintosh PowerPoint</Application>
  <PresentationFormat>Bredbild</PresentationFormat>
  <Paragraphs>88</Paragraphs>
  <Slides>10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Office-tema</vt:lpstr>
      <vt:lpstr>Anpassad formgivning</vt:lpstr>
      <vt:lpstr>KulturÖsterbotten</vt:lpstr>
      <vt:lpstr>Välkommen till KulturÖsterbotten! </vt:lpstr>
      <vt:lpstr>Ledning och samarbete </vt:lpstr>
      <vt:lpstr>Kultursektionen </vt:lpstr>
      <vt:lpstr>Verksamhetsställen och personal </vt:lpstr>
      <vt:lpstr>Kulturprogram Österbotten 2018– </vt:lpstr>
      <vt:lpstr>Kulturprogram Österbotten 2018– omfattar sex tyngdpunktsområden: </vt:lpstr>
      <vt:lpstr>Projektbidrag för kulturprojekt från KulturÖsterbotten </vt:lpstr>
      <vt:lpstr>Kontakta oss! </vt:lpstr>
      <vt:lpstr>KulturÖsterbotten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Lindahl Nina</dc:creator>
  <cp:lastModifiedBy>Lindahl Nina</cp:lastModifiedBy>
  <cp:revision>12</cp:revision>
  <dcterms:created xsi:type="dcterms:W3CDTF">2020-10-13T07:12:46Z</dcterms:created>
  <dcterms:modified xsi:type="dcterms:W3CDTF">2020-10-14T09:35:44Z</dcterms:modified>
</cp:coreProperties>
</file>